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8" r:id="rId7"/>
    <p:sldId id="259" r:id="rId8"/>
    <p:sldId id="262" r:id="rId9"/>
    <p:sldId id="264" r:id="rId10"/>
    <p:sldId id="267" r:id="rId11"/>
    <p:sldId id="266" r:id="rId12"/>
    <p:sldId id="269" r:id="rId13"/>
    <p:sldId id="265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8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po.rgk@yandex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www.instagram.com/rostcons_dpo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riem2021rgk@mail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ostcons@aaanet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riem2022rgk@mail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kolova\Downloads\22-03-2021_14-49-09\Фото_РГК_ночь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7"/>
            <a:ext cx="8784976" cy="1008112"/>
          </a:xfrm>
        </p:spPr>
        <p:txBody>
          <a:bodyPr>
            <a:noAutofit/>
          </a:bodyPr>
          <a:lstStyle/>
          <a:p>
            <a:r>
              <a:rPr lang="ru-RU" sz="1600" dirty="0" smtClean="0"/>
              <a:t>Федеральное государственное бюджетное образовательное учреждение высшего образования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>Ростовская государственная консерватория им. С. В. Рахманинова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700808"/>
            <a:ext cx="7776864" cy="4824536"/>
          </a:xfrm>
        </p:spPr>
        <p:txBody>
          <a:bodyPr>
            <a:normAutofit/>
          </a:bodyPr>
          <a:lstStyle/>
          <a:p>
            <a:r>
              <a:rPr lang="ru-RU" sz="5200" b="1" dirty="0" smtClean="0">
                <a:solidFill>
                  <a:schemeClr val="tx1"/>
                </a:solidFill>
              </a:rPr>
              <a:t>ДЕНЬ ОТКРЫТЫХ ДВЕРЕЙ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26 МАРТА 2022 г.</a:t>
            </a: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Sokolova\Downloads\22-03-2021_14-49-09\IMG_02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44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Русский язык и литература: </a:t>
            </a:r>
            <a:br>
              <a:rPr lang="ru-RU" b="1" dirty="0" smtClean="0"/>
            </a:br>
            <a:r>
              <a:rPr lang="ru-RU" b="1" dirty="0" smtClean="0"/>
              <a:t>ЕГЭ или сдавать в РГК?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340768"/>
          <a:ext cx="8784976" cy="4285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1714856"/>
                <a:gridCol w="783884"/>
                <a:gridCol w="2469812"/>
              </a:tblGrid>
              <a:tr h="648072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Результаты ЕГЭ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ВИ, проводимые РГК самостоятельно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Граждане РФ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 базе</a:t>
                      </a:r>
                      <a:r>
                        <a:rPr lang="ru-RU" sz="1600" baseline="0" dirty="0" smtClean="0"/>
                        <a:t> 11 классов</a:t>
                      </a:r>
                      <a:endParaRPr lang="ru-RU" sz="1600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 базе СПО,</a:t>
                      </a:r>
                      <a:r>
                        <a:rPr lang="ru-RU" sz="1600" baseline="0" dirty="0" smtClean="0"/>
                        <a:t> ВО</a:t>
                      </a:r>
                      <a:endParaRPr lang="ru-RU" sz="1600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</a:t>
                      </a:r>
                      <a:endParaRPr lang="ru-RU" sz="2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</a:t>
                      </a:r>
                      <a:endParaRPr lang="ru-RU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инвалиды (в том числе дети-инвалиды)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</a:t>
                      </a:r>
                      <a:endParaRPr lang="ru-RU" sz="2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</a:t>
                      </a:r>
                      <a:endParaRPr lang="ru-RU" sz="2400" dirty="0" smtClean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если поступающий получил документ о среднем общем образовании в иностранной организации, он может сдавать ВИ, проводимые РГК самостоятельно 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тем предметам, по которым  не сдавал ЕГЭ в текущем календарном году</a:t>
                      </a:r>
                      <a:r>
                        <a:rPr lang="ru-RU" sz="1600" dirty="0" smtClean="0"/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</a:t>
                      </a:r>
                      <a:endParaRPr lang="ru-RU" sz="2400" dirty="0" smtClean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Иностранные граждане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11 классов, </a:t>
                      </a:r>
                      <a:r>
                        <a:rPr lang="ru-RU" sz="1600" dirty="0" smtClean="0"/>
                        <a:t>СПО,</a:t>
                      </a:r>
                      <a:r>
                        <a:rPr lang="ru-RU" sz="1600" baseline="0" dirty="0" smtClean="0"/>
                        <a:t> ВО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              </a:t>
                      </a:r>
                      <a:r>
                        <a:rPr lang="en-US" sz="2400" dirty="0" smtClean="0"/>
                        <a:t>v</a:t>
                      </a: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</a:t>
                      </a:r>
                      <a:endParaRPr lang="ru-RU" sz="24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Sokolova\Downloads\22-03-2021_14-49-09\IMG_02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7" y="0"/>
            <a:ext cx="913944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Какой результат будет засчитан?</a:t>
            </a:r>
            <a:endParaRPr lang="ru-RU" b="1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6916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1600" dirty="0" smtClean="0"/>
              <a:t>            </a:t>
            </a:r>
            <a:r>
              <a:rPr lang="ru-RU" sz="2800" dirty="0" smtClean="0"/>
              <a:t>При наличии нескольких действительных результатов ЕГЭ по предмету, либо результата (результатов) ЕГЭ и результата соответствующего вступительного испытания, проводимого РГК самостоятельно, </a:t>
            </a:r>
            <a:r>
              <a:rPr lang="ru-RU" sz="2800" b="1" u="sng" dirty="0" smtClean="0"/>
              <a:t>в качестве результата вступительного испытания засчитывается наиболее высокий из имеющихся результатов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Sokolova\Downloads\22-03-2021_14-49-09\IMG_02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7" y="0"/>
            <a:ext cx="913944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Порядок вступительных испытаний в 2022 году</a:t>
            </a:r>
            <a:endParaRPr lang="ru-RU" b="1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691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1600" dirty="0" smtClean="0"/>
              <a:t>            </a:t>
            </a:r>
            <a:endParaRPr lang="ru-RU" sz="1600" dirty="0" smtClean="0"/>
          </a:p>
          <a:p>
            <a:pPr>
              <a:lnSpc>
                <a:spcPct val="150000"/>
              </a:lnSpc>
              <a:buNone/>
            </a:pPr>
            <a:r>
              <a:rPr lang="ru-RU" sz="1600" b="1" smtClean="0"/>
              <a:t> </a:t>
            </a:r>
            <a:r>
              <a:rPr lang="ru-RU" sz="1600" b="1" smtClean="0"/>
              <a:t>           </a:t>
            </a:r>
            <a:r>
              <a:rPr lang="ru-RU" sz="2800" b="1" smtClean="0"/>
              <a:t>1</a:t>
            </a:r>
            <a:r>
              <a:rPr lang="ru-RU" sz="2800" b="1" dirty="0" smtClean="0"/>
              <a:t>. Специальность</a:t>
            </a:r>
          </a:p>
          <a:p>
            <a:pPr>
              <a:lnSpc>
                <a:spcPct val="150000"/>
              </a:lnSpc>
              <a:buNone/>
            </a:pPr>
            <a:r>
              <a:rPr lang="ru-RU" sz="2800" b="1" dirty="0" smtClean="0"/>
              <a:t>       2. Собеседование</a:t>
            </a:r>
          </a:p>
          <a:p>
            <a:pPr>
              <a:lnSpc>
                <a:spcPct val="150000"/>
              </a:lnSpc>
              <a:buNone/>
            </a:pPr>
            <a:r>
              <a:rPr lang="ru-RU" sz="2800" b="1" dirty="0" smtClean="0"/>
              <a:t>       3. Теория музыки</a:t>
            </a:r>
          </a:p>
          <a:p>
            <a:pPr>
              <a:lnSpc>
                <a:spcPct val="150000"/>
              </a:lnSpc>
              <a:buNone/>
            </a:pPr>
            <a:r>
              <a:rPr lang="ru-RU" sz="2800" b="1" dirty="0" smtClean="0"/>
              <a:t>       4. Русский язык</a:t>
            </a:r>
          </a:p>
          <a:p>
            <a:pPr>
              <a:lnSpc>
                <a:spcPct val="150000"/>
              </a:lnSpc>
              <a:buNone/>
            </a:pPr>
            <a:r>
              <a:rPr lang="ru-RU" sz="2800" b="1" dirty="0" smtClean="0"/>
              <a:t>       5. Литература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Sokolova\Downloads\22-03-2021_14-49-09\IMG_02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44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558011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Подготовительные курсы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600200"/>
            <a:ext cx="5616624" cy="514116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Возможность составления индивидуального учебного плана из дисциплин по выбору;</a:t>
            </a:r>
          </a:p>
          <a:p>
            <a:r>
              <a:rPr lang="ru-RU" sz="2000" dirty="0" smtClean="0"/>
              <a:t>Занятия по специальности, музыкально-теоретическим и дополнительным предметам;</a:t>
            </a:r>
          </a:p>
          <a:p>
            <a:r>
              <a:rPr lang="ru-RU" sz="2000" dirty="0" smtClean="0"/>
              <a:t>Очная форма обучения;</a:t>
            </a:r>
          </a:p>
          <a:p>
            <a:r>
              <a:rPr lang="ru-RU" sz="2000" dirty="0" smtClean="0"/>
              <a:t>Оплата по договору.</a:t>
            </a:r>
          </a:p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r>
              <a:rPr lang="ru-RU" sz="2000" b="1" dirty="0" smtClean="0"/>
              <a:t>Контакты ЦДПО:</a:t>
            </a:r>
          </a:p>
          <a:p>
            <a:pPr marL="457200" indent="-457200" algn="ctr">
              <a:buNone/>
            </a:pPr>
            <a:r>
              <a:rPr lang="ru-RU" sz="2000" dirty="0" smtClean="0"/>
              <a:t>Россия, 344002, г. Ростов-на-Дону, пр. </a:t>
            </a:r>
            <a:r>
              <a:rPr lang="ru-RU" sz="2000" dirty="0" err="1" smtClean="0"/>
              <a:t>Буденновский</a:t>
            </a:r>
            <a:r>
              <a:rPr lang="ru-RU" sz="2000" dirty="0" smtClean="0"/>
              <a:t>, 23, </a:t>
            </a:r>
            <a:r>
              <a:rPr lang="ru-RU" sz="2000" dirty="0" err="1" smtClean="0"/>
              <a:t>каб</a:t>
            </a:r>
            <a:r>
              <a:rPr lang="ru-RU" sz="2000" dirty="0" smtClean="0"/>
              <a:t>. 101 (ЦДПО)</a:t>
            </a:r>
          </a:p>
          <a:p>
            <a:pPr marL="457200" indent="-457200" algn="ctr">
              <a:buNone/>
            </a:pPr>
            <a:r>
              <a:rPr lang="ru-RU" sz="2000" dirty="0" smtClean="0"/>
              <a:t>Тел/факс: 8 (863) 272-66-25</a:t>
            </a:r>
          </a:p>
          <a:p>
            <a:pPr marL="457200" indent="-457200" algn="ctr">
              <a:buNone/>
            </a:pPr>
            <a:r>
              <a:rPr lang="ru-RU" sz="2000" dirty="0" err="1" smtClean="0"/>
              <a:t>E-mail</a:t>
            </a:r>
            <a:r>
              <a:rPr lang="ru-RU" sz="2000" dirty="0" smtClean="0"/>
              <a:t>: </a:t>
            </a:r>
            <a:r>
              <a:rPr lang="ru-RU" sz="2000" dirty="0" err="1" smtClean="0">
                <a:hlinkClick r:id="rId3"/>
              </a:rPr>
              <a:t>dpo.rgk@yandex.ru</a:t>
            </a:r>
            <a:endParaRPr lang="ru-RU" sz="2000" dirty="0" smtClean="0"/>
          </a:p>
          <a:p>
            <a:pPr marL="457200" indent="-457200" algn="ctr">
              <a:buNone/>
            </a:pPr>
            <a:r>
              <a:rPr lang="ru-RU" sz="2000" dirty="0" err="1" smtClean="0"/>
              <a:t>Instagram</a:t>
            </a:r>
            <a:r>
              <a:rPr lang="ru-RU" sz="2000" dirty="0" smtClean="0"/>
              <a:t>: </a:t>
            </a:r>
            <a:r>
              <a:rPr lang="ru-RU" sz="2000" dirty="0" smtClean="0">
                <a:hlinkClick r:id="rId4"/>
              </a:rPr>
              <a:t>//</a:t>
            </a:r>
            <a:r>
              <a:rPr lang="ru-RU" sz="2000" dirty="0" err="1" smtClean="0">
                <a:hlinkClick r:id="rId4"/>
              </a:rPr>
              <a:t>www.instagram.com</a:t>
            </a:r>
            <a:r>
              <a:rPr lang="ru-RU" sz="2000" dirty="0" smtClean="0">
                <a:hlinkClick r:id="rId4"/>
              </a:rPr>
              <a:t>/</a:t>
            </a:r>
            <a:r>
              <a:rPr lang="ru-RU" sz="2000" dirty="0" err="1" smtClean="0">
                <a:hlinkClick r:id="rId4"/>
              </a:rPr>
              <a:t>rostcons_dpo</a:t>
            </a:r>
            <a:r>
              <a:rPr lang="ru-RU" sz="2000" dirty="0" smtClean="0">
                <a:hlinkClick r:id="rId4"/>
              </a:rPr>
              <a:t>/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1026" name="Picture 2" descr="C:\Users\Sokolova\Downloads\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676"/>
            <a:ext cx="3288649" cy="6842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Sokolova\Downloads\22-03-2021_14-49-09\IMG_02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44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Контакты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Ответственный секретарь приёмной комиссии  —</a:t>
            </a:r>
          </a:p>
          <a:p>
            <a:pPr algn="ctr">
              <a:buNone/>
            </a:pPr>
            <a:r>
              <a:rPr lang="ru-RU" b="1" dirty="0" err="1" smtClean="0"/>
              <a:t>Становова</a:t>
            </a:r>
            <a:r>
              <a:rPr lang="ru-RU" b="1" dirty="0" smtClean="0"/>
              <a:t> Наталия Викторовна </a:t>
            </a:r>
            <a:r>
              <a:rPr lang="ru-RU" dirty="0" smtClean="0"/>
              <a:t>(к.102)</a:t>
            </a:r>
          </a:p>
          <a:p>
            <a:pPr algn="ctr">
              <a:buNone/>
            </a:pPr>
            <a:r>
              <a:rPr lang="ru-RU" dirty="0" smtClean="0"/>
              <a:t>Справки по телефонам:</a:t>
            </a:r>
          </a:p>
          <a:p>
            <a:pPr algn="ctr">
              <a:buNone/>
            </a:pPr>
            <a:r>
              <a:rPr lang="en-US" dirty="0" smtClean="0"/>
              <a:t>8 (863) 262-33-42 ,  262-38-26,</a:t>
            </a:r>
            <a:endParaRPr lang="ru-RU" dirty="0" smtClean="0"/>
          </a:p>
          <a:p>
            <a:pPr algn="ctr">
              <a:buNone/>
            </a:pPr>
            <a:r>
              <a:rPr lang="en-US" dirty="0" smtClean="0"/>
              <a:t>E-mail:</a:t>
            </a:r>
            <a:endParaRPr lang="ru-RU" dirty="0" smtClean="0"/>
          </a:p>
          <a:p>
            <a:pPr algn="ctr">
              <a:buNone/>
            </a:pPr>
            <a:r>
              <a:rPr lang="en-US" dirty="0" smtClean="0">
                <a:hlinkClick r:id="rId3"/>
              </a:rPr>
              <a:t>priem2021rgk@mail.ru</a:t>
            </a:r>
            <a:endParaRPr lang="ru-RU" dirty="0" smtClean="0"/>
          </a:p>
          <a:p>
            <a:pPr algn="ctr">
              <a:buNone/>
            </a:pPr>
            <a:r>
              <a:rPr lang="en-US" u="sng" dirty="0" smtClean="0">
                <a:hlinkClick r:id="rId4"/>
              </a:rPr>
              <a:t>rostcons@aaanet.ru</a:t>
            </a:r>
            <a:r>
              <a:rPr lang="ru-RU" dirty="0" smtClean="0"/>
              <a:t>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344002, Южный федеральный округ, </a:t>
            </a:r>
          </a:p>
          <a:p>
            <a:pPr algn="ctr">
              <a:buNone/>
            </a:pPr>
            <a:r>
              <a:rPr lang="ru-RU" dirty="0" smtClean="0"/>
              <a:t>Ростовская область,</a:t>
            </a:r>
          </a:p>
          <a:p>
            <a:pPr algn="ctr">
              <a:buNone/>
            </a:pPr>
            <a:r>
              <a:rPr lang="ru-RU" dirty="0" smtClean="0"/>
              <a:t>г. Ростов-на-Дону, пр. </a:t>
            </a:r>
            <a:r>
              <a:rPr lang="ru-RU" dirty="0" err="1" smtClean="0"/>
              <a:t>Буденновский</a:t>
            </a:r>
            <a:r>
              <a:rPr lang="ru-RU" dirty="0" smtClean="0"/>
              <a:t>, 23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okolova\Downloads\22-03-2021_14-49-09\IMG_02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7" y="0"/>
            <a:ext cx="913944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найти информацию?</a:t>
            </a:r>
            <a:endParaRPr lang="ru-RU" dirty="0"/>
          </a:p>
        </p:txBody>
      </p:sp>
      <p:pic>
        <p:nvPicPr>
          <p:cNvPr id="1026" name="Picture 2" descr="C:\Users\Sokolova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9048705" cy="5089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Sokolova\Downloads\22-03-2021_14-49-09\IMG_02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44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найти информацию?</a:t>
            </a:r>
            <a:endParaRPr lang="ru-RU" dirty="0"/>
          </a:p>
        </p:txBody>
      </p:sp>
      <p:pic>
        <p:nvPicPr>
          <p:cNvPr id="2050" name="Picture 2" descr="C:\Users\Sokolova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717" y="1291432"/>
            <a:ext cx="9176717" cy="5161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Sokolova\Downloads\22-03-2021_14-49-09\IMG_02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44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Информация о сроках обучения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87624" y="1700808"/>
          <a:ext cx="6696744" cy="4143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6709"/>
                <a:gridCol w="3085063"/>
                <a:gridCol w="1554972"/>
              </a:tblGrid>
              <a:tr h="802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Форма обучения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Уровень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Срок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5516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Очная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бакалавриат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 года</a:t>
                      </a:r>
                    </a:p>
                  </a:txBody>
                  <a:tcPr/>
                </a:tc>
              </a:tr>
              <a:tr h="46491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магистратура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года</a:t>
                      </a:r>
                    </a:p>
                  </a:txBody>
                  <a:tcPr/>
                </a:tc>
              </a:tr>
              <a:tr h="46491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специалитет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 лет</a:t>
                      </a:r>
                    </a:p>
                  </a:txBody>
                  <a:tcPr/>
                </a:tc>
              </a:tr>
              <a:tr h="464913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ассистентура-стажировка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года</a:t>
                      </a:r>
                    </a:p>
                  </a:txBody>
                  <a:tcPr/>
                </a:tc>
              </a:tr>
              <a:tr h="464913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аспирантура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 года</a:t>
                      </a:r>
                    </a:p>
                  </a:txBody>
                  <a:tcPr/>
                </a:tc>
              </a:tr>
              <a:tr h="4649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Заочная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бакалавриат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 лет</a:t>
                      </a:r>
                    </a:p>
                  </a:txBody>
                  <a:tcPr/>
                </a:tc>
              </a:tr>
              <a:tr h="464913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специалитет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6 лет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Sokolova\Downloads\22-03-2021_14-49-09\IMG_02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7" y="0"/>
            <a:ext cx="913944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Сроки приёма </a:t>
            </a:r>
            <a:br>
              <a:rPr lang="ru-RU" sz="3600" b="1" dirty="0" smtClean="0"/>
            </a:br>
            <a:r>
              <a:rPr lang="ru-RU" sz="3600" b="1" dirty="0" smtClean="0"/>
              <a:t>заявлений на поступление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9552" y="2204864"/>
          <a:ext cx="8229600" cy="3556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126083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Начало приема документов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Завершение приема документов</a:t>
                      </a:r>
                      <a:endParaRPr lang="ru-RU" dirty="0"/>
                    </a:p>
                  </a:txBody>
                  <a:tcPr/>
                </a:tc>
              </a:tr>
              <a:tr h="652413">
                <a:tc>
                  <a:txBody>
                    <a:bodyPr/>
                    <a:lstStyle/>
                    <a:p>
                      <a:r>
                        <a:rPr lang="ru-RU" dirty="0" smtClean="0"/>
                        <a:t>Бакалавриат, специалитет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 июня 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07 июля 2022</a:t>
                      </a:r>
                      <a:endParaRPr lang="ru-RU" dirty="0"/>
                    </a:p>
                  </a:txBody>
                  <a:tcPr/>
                </a:tc>
              </a:tr>
              <a:tr h="652413">
                <a:tc>
                  <a:txBody>
                    <a:bodyPr/>
                    <a:lstStyle/>
                    <a:p>
                      <a:r>
                        <a:rPr lang="ru-RU" dirty="0" smtClean="0"/>
                        <a:t>Магистратура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 июня 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r>
                        <a:rPr lang="ru-RU" baseline="0" dirty="0" smtClean="0"/>
                        <a:t> июля 2022</a:t>
                      </a:r>
                      <a:endParaRPr lang="ru-RU" dirty="0"/>
                    </a:p>
                  </a:txBody>
                  <a:tcPr/>
                </a:tc>
              </a:tr>
              <a:tr h="1126083">
                <a:tc>
                  <a:txBody>
                    <a:bodyPr/>
                    <a:lstStyle/>
                    <a:p>
                      <a:r>
                        <a:rPr lang="ru-RU" dirty="0" smtClean="0"/>
                        <a:t>Аспирантура, </a:t>
                      </a:r>
                      <a:r>
                        <a:rPr lang="ru-RU" dirty="0" err="1" smtClean="0"/>
                        <a:t>ассистентура</a:t>
                      </a:r>
                      <a:r>
                        <a:rPr lang="ru-RU" baseline="0" dirty="0" smtClean="0"/>
                        <a:t>–стажировка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 июня 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06 июля 2022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Sokolova\Downloads\22-03-2021_14-49-09\IMG_02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44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На сколько специальностей/направлений подготовки можно поступать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8435280" cy="4425355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Поступающий вправе подать заявление (заявления) о приеме одновременно </a:t>
            </a:r>
            <a:r>
              <a:rPr lang="ru-RU" b="1" dirty="0" smtClean="0"/>
              <a:t>не более чем в 5 организаций</a:t>
            </a:r>
            <a:r>
              <a:rPr lang="ru-RU" dirty="0" smtClean="0"/>
              <a:t> высшего образования. Поступающий в РГК имеет право участвовать в </a:t>
            </a:r>
            <a:r>
              <a:rPr lang="ru-RU" b="1" dirty="0" smtClean="0"/>
              <a:t>10 конкурсах</a:t>
            </a:r>
            <a:r>
              <a:rPr lang="ru-RU" dirty="0" smtClean="0"/>
              <a:t> по программам </a:t>
            </a:r>
            <a:r>
              <a:rPr lang="ru-RU" dirty="0" err="1" smtClean="0"/>
              <a:t>бакалавриата</a:t>
            </a:r>
            <a:r>
              <a:rPr lang="ru-RU" dirty="0" smtClean="0"/>
              <a:t> и программам </a:t>
            </a:r>
            <a:r>
              <a:rPr lang="ru-RU" dirty="0" err="1" smtClean="0"/>
              <a:t>специалитета</a:t>
            </a:r>
            <a:r>
              <a:rPr lang="ru-RU" dirty="0" smtClean="0"/>
              <a:t>. </a:t>
            </a:r>
          </a:p>
          <a:p>
            <a:pPr algn="just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    Все специальности и условия (</a:t>
            </a:r>
            <a:r>
              <a:rPr lang="ru-RU" b="1" dirty="0" err="1" smtClean="0"/>
              <a:t>очно</a:t>
            </a:r>
            <a:r>
              <a:rPr lang="ru-RU" b="1" dirty="0" smtClean="0"/>
              <a:t>/заочно, бюджет/платно) должны быть указаны в одном заявлении.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Sokolova\Downloads\22-03-2021_14-49-09\IMG_02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44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Подача заявлений в 2022году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600200"/>
            <a:ext cx="8280920" cy="51411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ВАРИАНТ 1.</a:t>
            </a:r>
            <a:r>
              <a:rPr lang="ru-RU" dirty="0" smtClean="0"/>
              <a:t> Заявление представляется в</a:t>
            </a:r>
          </a:p>
          <a:p>
            <a:pPr>
              <a:buNone/>
            </a:pPr>
            <a:r>
              <a:rPr lang="ru-RU" dirty="0" smtClean="0"/>
              <a:t>приемную комиссию РГК поступающим лично.</a:t>
            </a:r>
            <a:endParaRPr lang="en-US" dirty="0" smtClean="0"/>
          </a:p>
          <a:p>
            <a:pPr>
              <a:buNone/>
            </a:pPr>
            <a:r>
              <a:rPr lang="ru-RU" b="1" dirty="0" smtClean="0"/>
              <a:t>ВАРИАНТ 2.</a:t>
            </a:r>
            <a:r>
              <a:rPr lang="en-US" dirty="0" smtClean="0"/>
              <a:t> </a:t>
            </a:r>
            <a:r>
              <a:rPr lang="ru-RU" dirty="0" smtClean="0"/>
              <a:t>Подача заявлений по</a:t>
            </a:r>
            <a:r>
              <a:rPr lang="en-US" dirty="0" smtClean="0"/>
              <a:t> </a:t>
            </a:r>
            <a:r>
              <a:rPr lang="ru-RU" dirty="0" smtClean="0"/>
              <a:t>электронной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почте: </a:t>
            </a:r>
            <a:r>
              <a:rPr lang="ru-RU" dirty="0" smtClean="0">
                <a:hlinkClick r:id="rId3"/>
              </a:rPr>
              <a:t>priem2022</a:t>
            </a:r>
            <a:r>
              <a:rPr lang="en-US" dirty="0" smtClean="0">
                <a:hlinkClick r:id="rId3"/>
              </a:rPr>
              <a:t>rgk@mail.ru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ВАРИАНТ 3:</a:t>
            </a:r>
            <a:r>
              <a:rPr lang="ru-RU" dirty="0" smtClean="0"/>
              <a:t> через операторов почтовой связи</a:t>
            </a:r>
          </a:p>
          <a:p>
            <a:pPr>
              <a:buNone/>
            </a:pPr>
            <a:r>
              <a:rPr lang="ru-RU" dirty="0" smtClean="0"/>
              <a:t>общего пользования на адрес РГК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ВАЖНО</a:t>
            </a:r>
            <a:r>
              <a:rPr lang="ru-RU" b="1" dirty="0" smtClean="0"/>
              <a:t>:</a:t>
            </a:r>
            <a:r>
              <a:rPr lang="ru-RU" dirty="0" smtClean="0"/>
              <a:t> при подаче документов по</a:t>
            </a:r>
          </a:p>
          <a:p>
            <a:pPr>
              <a:buNone/>
            </a:pPr>
            <a:r>
              <a:rPr lang="ru-RU" dirty="0" smtClean="0"/>
              <a:t>электронной почте необходимо убедиться, что</a:t>
            </a:r>
          </a:p>
          <a:p>
            <a:pPr>
              <a:buNone/>
            </a:pPr>
            <a:r>
              <a:rPr lang="ru-RU" dirty="0" smtClean="0"/>
              <a:t>ваши документы приняты. В ответ должен</a:t>
            </a:r>
          </a:p>
          <a:p>
            <a:pPr>
              <a:buNone/>
            </a:pPr>
            <a:r>
              <a:rPr lang="ru-RU" dirty="0" smtClean="0"/>
              <a:t>придти регистрационный номер заявления.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Sokolova\Downloads\22-03-2021_14-49-09\IMG_02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44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Подача заявлений в 2022году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4452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3500" dirty="0" smtClean="0"/>
              <a:t>ПРИ ЛЮБОМ СПОСОБЕ ПОДАЧИ ЗАЯВЛЕНИЯ</a:t>
            </a:r>
          </a:p>
          <a:p>
            <a:pPr>
              <a:spcBef>
                <a:spcPts val="0"/>
              </a:spcBef>
              <a:buNone/>
            </a:pPr>
            <a:r>
              <a:rPr lang="ru-RU" sz="3500" b="1" dirty="0" smtClean="0"/>
              <a:t>ОРИГИНАЛ АТТЕСТАТА (ДИПЛОМА) И</a:t>
            </a:r>
          </a:p>
          <a:p>
            <a:pPr>
              <a:spcBef>
                <a:spcPts val="0"/>
              </a:spcBef>
              <a:buNone/>
            </a:pPr>
            <a:r>
              <a:rPr lang="ru-RU" sz="3500" b="1" dirty="0" smtClean="0"/>
              <a:t>ПРИЛОЖЕНИЕ </a:t>
            </a:r>
            <a:r>
              <a:rPr lang="ru-RU" sz="3500" dirty="0" smtClean="0"/>
              <a:t>К НЕМУ </a:t>
            </a:r>
            <a:r>
              <a:rPr lang="ru-RU" sz="3500" b="1" dirty="0" smtClean="0"/>
              <a:t>, А ТАКЖЕ</a:t>
            </a:r>
          </a:p>
          <a:p>
            <a:pPr>
              <a:spcBef>
                <a:spcPts val="0"/>
              </a:spcBef>
              <a:buNone/>
            </a:pPr>
            <a:r>
              <a:rPr lang="ru-RU" sz="3500" b="1" dirty="0" smtClean="0"/>
              <a:t>ЗАЯВЛЕНИЕ О СОГЛАСИИ НА ЗАЧИСЛЕНИЕ</a:t>
            </a:r>
          </a:p>
          <a:p>
            <a:pPr>
              <a:spcBef>
                <a:spcPts val="0"/>
              </a:spcBef>
              <a:buNone/>
            </a:pPr>
            <a:r>
              <a:rPr lang="ru-RU" sz="3500" dirty="0" smtClean="0"/>
              <a:t>ДОЛЖНЫ БЫТЬ В ПРИЕМНОЙ КОМИССИИ</a:t>
            </a:r>
          </a:p>
          <a:p>
            <a:pPr>
              <a:spcBef>
                <a:spcPts val="0"/>
              </a:spcBef>
              <a:buNone/>
            </a:pPr>
            <a:r>
              <a:rPr lang="ru-RU" sz="3500" dirty="0" smtClean="0"/>
              <a:t>НЕ ПОЗЖЕ 17:00: </a:t>
            </a:r>
          </a:p>
          <a:p>
            <a:pPr>
              <a:spcBef>
                <a:spcPts val="0"/>
              </a:spcBef>
              <a:buNone/>
            </a:pPr>
            <a:endParaRPr lang="ru-RU" sz="3500" dirty="0" smtClean="0"/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endParaRPr lang="ru-RU" sz="3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4797152"/>
          <a:ext cx="8352929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2808312"/>
                <a:gridCol w="2016225"/>
              </a:tblGrid>
              <a:tr h="360040">
                <a:tc rowSpan="2">
                  <a:txBody>
                    <a:bodyPr/>
                    <a:lstStyle/>
                    <a:p>
                      <a:r>
                        <a:rPr lang="ru-RU" sz="1800" dirty="0" smtClean="0"/>
                        <a:t>БАКАЛАВРИАТ И СПЕЦИАЛИТЕТ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места в пределах</a:t>
                      </a:r>
                      <a:r>
                        <a:rPr lang="ru-RU" baseline="0" dirty="0" smtClean="0"/>
                        <a:t> квот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 июля 2022г.</a:t>
                      </a:r>
                      <a:endParaRPr lang="ru-RU" dirty="0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общие места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03 августа 2022 г.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МАГИСТРАТУРА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28 июля 2022 г.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АСПИРАНТУРА, АССИСТЕНТУРА-СТАЖИРОВКА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 июля 2022 г.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Sokolova\Downloads\22-03-2021_14-49-09\IMG_02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44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Вступительные испытания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5446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–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27584" y="1052736"/>
          <a:ext cx="7704856" cy="3917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/>
                <a:gridCol w="3852428"/>
              </a:tblGrid>
              <a:tr h="437768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ВИ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Кто сдает?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Общеобразовательные дисциплины (русский язык и литература)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все направления </a:t>
                      </a:r>
                      <a:r>
                        <a:rPr lang="ru-RU" dirty="0" err="1" smtClean="0"/>
                        <a:t>бакалавриата</a:t>
                      </a:r>
                      <a:r>
                        <a:rPr lang="ru-RU" dirty="0" smtClean="0"/>
                        <a:t> и </a:t>
                      </a:r>
                      <a:r>
                        <a:rPr lang="ru-RU" dirty="0" err="1" smtClean="0"/>
                        <a:t>специалитета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Дополнительные вступительные испытания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Творческое испытание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 все направления </a:t>
                      </a:r>
                      <a:r>
                        <a:rPr lang="ru-RU" dirty="0" err="1" smtClean="0"/>
                        <a:t>бакалавриата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специалитета</a:t>
                      </a:r>
                      <a:r>
                        <a:rPr lang="ru-RU" dirty="0" smtClean="0"/>
                        <a:t> (кроме «</a:t>
                      </a:r>
                      <a:r>
                        <a:rPr lang="ru-RU" dirty="0" err="1" smtClean="0"/>
                        <a:t>Продюсерства</a:t>
                      </a:r>
                      <a:r>
                        <a:rPr lang="ru-RU" dirty="0" smtClean="0"/>
                        <a:t>»), магистратуры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Профессиональное испытание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все направления </a:t>
                      </a:r>
                      <a:r>
                        <a:rPr lang="ru-RU" dirty="0" err="1" smtClean="0"/>
                        <a:t>бакалавриата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специалитета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Собеседование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все направления </a:t>
                      </a:r>
                      <a:r>
                        <a:rPr lang="ru-RU" dirty="0" err="1" smtClean="0"/>
                        <a:t>бакалавриата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специалитета</a:t>
                      </a:r>
                      <a:r>
                        <a:rPr lang="ru-RU" dirty="0" smtClean="0"/>
                        <a:t> (кроме «</a:t>
                      </a:r>
                      <a:r>
                        <a:rPr lang="ru-RU" dirty="0" err="1" smtClean="0"/>
                        <a:t>Продюсерства</a:t>
                      </a:r>
                      <a:r>
                        <a:rPr lang="ru-RU" dirty="0" smtClean="0"/>
                        <a:t>»)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99592" y="5105400"/>
          <a:ext cx="763284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280831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 проведения ВИ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Бакалавриат,</a:t>
                      </a:r>
                      <a:r>
                        <a:rPr lang="ru-RU" baseline="0" dirty="0" smtClean="0"/>
                        <a:t> специалитет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8 по 25 июля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Магистратура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21 по 25 июля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Аспирантура, ассистентура-стажировка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7 по 25 июля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624</Words>
  <Application>Microsoft Office PowerPoint</Application>
  <PresentationFormat>Экран (4:3)</PresentationFormat>
  <Paragraphs>152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Федеральное государственное бюджетное образовательное учреждение высшего образования  Ростовская государственная консерватория им. С. В. Рахманинова </vt:lpstr>
      <vt:lpstr>Как найти информацию?</vt:lpstr>
      <vt:lpstr>Как найти информацию?</vt:lpstr>
      <vt:lpstr>Информация о сроках обучения</vt:lpstr>
      <vt:lpstr>Сроки приёма  заявлений на поступление</vt:lpstr>
      <vt:lpstr>На сколько специальностей/направлений подготовки можно поступать?</vt:lpstr>
      <vt:lpstr>Подача заявлений в 2022году</vt:lpstr>
      <vt:lpstr>Подача заявлений в 2022году</vt:lpstr>
      <vt:lpstr>Вступительные испытания</vt:lpstr>
      <vt:lpstr>Русский язык и литература:  ЕГЭ или сдавать в РГК?</vt:lpstr>
      <vt:lpstr>Какой результат будет засчитан?</vt:lpstr>
      <vt:lpstr>Порядок вступительных испытаний в 2022 году</vt:lpstr>
      <vt:lpstr>Подготовительные курсы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 Ростовская государственная консерватория  им. С. В. Рахманинова </dc:title>
  <dc:creator>Stanovova</dc:creator>
  <cp:lastModifiedBy>Sokolova</cp:lastModifiedBy>
  <cp:revision>58</cp:revision>
  <dcterms:created xsi:type="dcterms:W3CDTF">2021-03-22T11:43:08Z</dcterms:created>
  <dcterms:modified xsi:type="dcterms:W3CDTF">2022-03-26T10:47:14Z</dcterms:modified>
</cp:coreProperties>
</file>